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62" r:id="rId6"/>
    <p:sldId id="263" r:id="rId7"/>
    <p:sldId id="264" r:id="rId8"/>
    <p:sldId id="261" r:id="rId9"/>
    <p:sldId id="260" r:id="rId10"/>
    <p:sldId id="259" r:id="rId11"/>
    <p:sldId id="273" r:id="rId12"/>
    <p:sldId id="265" r:id="rId13"/>
    <p:sldId id="266" r:id="rId14"/>
    <p:sldId id="270" r:id="rId15"/>
    <p:sldId id="269" r:id="rId16"/>
    <p:sldId id="267" r:id="rId17"/>
    <p:sldId id="268" r:id="rId18"/>
  </p:sldIdLst>
  <p:sldSz cx="14630400" cy="8229600"/>
  <p:notesSz cx="8229600" cy="14630400"/>
  <p:embeddedFontLst>
    <p:embeddedFont>
      <p:font typeface="Inter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995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84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02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3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1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12222"/>
          <a:stretch/>
        </p:blipFill>
        <p:spPr>
          <a:xfrm>
            <a:off x="8138160" y="0"/>
            <a:ext cx="64922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0350"/>
            <a:ext cx="8167330" cy="2766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LinkedIn Job Market &amp; Hiring Insights Dashboard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0" y="1427300"/>
            <a:ext cx="10424160" cy="51220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45870" y="411481"/>
            <a:ext cx="12590741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Dashboard Landing Page Overview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91540" y="6858000"/>
            <a:ext cx="12945071" cy="94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"</a:t>
            </a: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LinkedIn Job Market &amp; Hiring Insights Dashboard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" features a sidebar with LinkedIn icons and a main area with key metrics and interactive filters.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743712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</a:t>
            </a:r>
            <a:r>
              <a:rPr lang="en-US" sz="4000" b="1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Visualizations on Market </a:t>
            </a: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Trends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37359"/>
            <a:ext cx="4907399" cy="646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Top Industries by Job Postings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48366"/>
            <a:ext cx="5641300" cy="46543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29450" y="3726180"/>
            <a:ext cx="6412230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850"/>
              </a:lnSpc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Bar chart for easy comparison of job counts across industries.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1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743712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1120139"/>
            <a:ext cx="11326653" cy="708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Monthly Job Posting Trends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52261" y="3783331"/>
            <a:ext cx="7191970" cy="59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Line chart clearly displays trends and fluctuations over time.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04412"/>
            <a:ext cx="5523809" cy="443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811" y="605552"/>
            <a:ext cx="9077325" cy="57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50"/>
              </a:lnSpc>
            </a:pPr>
            <a:r>
              <a:rPr lang="en-US" sz="4000" b="1" u="sng" dirty="0" smtClean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Visualizations on Distribution </a:t>
            </a: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&amp; Demand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0811" y="1734145"/>
            <a:ext cx="388453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Work Mode Distribution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1" y="2723912"/>
            <a:ext cx="5584269" cy="40684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92290" y="3451859"/>
            <a:ext cx="6858000" cy="67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Pie chart effectively shows percentage distribution of remote vs. on-site jobs.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770811" y="1234439"/>
            <a:ext cx="4756428" cy="52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Experience Level Distribution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1" y="2552462"/>
            <a:ext cx="6275784" cy="44998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1425" y="3497581"/>
            <a:ext cx="6275784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Horizontal bar chart improves readability for long category names and quick comparison.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42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177290"/>
            <a:ext cx="7316510" cy="925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IN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400" y="2514600"/>
            <a:ext cx="12527280" cy="3074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sector records the highest number of job postings, indicating strong demand.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Mid-level roles offer the most competitive salary ranges across experience levels.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 jobs account for a significant share of total opportunities.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Hiring activity is concentrated among a few major companies.</a:t>
            </a:r>
          </a:p>
          <a:p>
            <a:pPr marL="342900" lvl="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Monthly trends reveal noticeable fluctuations in job postings.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44672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2931"/>
            <a:ext cx="5954197" cy="911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09360" y="2091690"/>
            <a:ext cx="7783830" cy="984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LinkedIn Job Market &amp; Hiring Insights Dashboard transforms complex data into interactive, actionable intelligence.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331250"/>
            <a:ext cx="3664744" cy="2065734"/>
          </a:xfrm>
          <a:prstGeom prst="roundRect">
            <a:avLst>
              <a:gd name="adj" fmla="val 2635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565684"/>
            <a:ext cx="30310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Empowers Job Seekers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14624" y="4073843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Informed career decisions based on market insights.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748" y="3331250"/>
            <a:ext cx="3664863" cy="2065734"/>
          </a:xfrm>
          <a:prstGeom prst="roundRect">
            <a:avLst>
              <a:gd name="adj" fmla="val 2635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565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Optimizes Hiring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06182" y="407384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Recruiters can understand market dynamics and refine strategies.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0190" y="5623798"/>
            <a:ext cx="7556421" cy="1339929"/>
          </a:xfrm>
          <a:prstGeom prst="roundRect">
            <a:avLst>
              <a:gd name="adj" fmla="val 4062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8582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Strategic Decisions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14624" y="636639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Faster, smarter, data-driven choices for all users.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73705"/>
            <a:ext cx="12213550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Thank You!!</a:t>
            </a:r>
            <a:endParaRPr lang="en-US" sz="9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0238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661" y="4462224"/>
            <a:ext cx="2904676" cy="2292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4567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Introduction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23016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LinkedIn is a primary channel for hiring, but extracting meaningful insights from its vast job data is challenging for both job seekers and recruiters.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574018"/>
            <a:ext cx="7556421" cy="1385649"/>
          </a:xfrm>
          <a:prstGeom prst="roundRect">
            <a:avLst>
              <a:gd name="adj" fmla="val 1055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574018"/>
            <a:ext cx="121920" cy="1385649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38313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Challenge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628924" y="4339471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Scattered 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information</a:t>
            </a: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on trends, skills, salaries, and competition.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80190" y="5186482"/>
            <a:ext cx="7556421" cy="1748552"/>
          </a:xfrm>
          <a:prstGeom prst="roundRect">
            <a:avLst>
              <a:gd name="adj" fmla="val 836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5186482"/>
            <a:ext cx="121920" cy="1748552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54437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Our Solution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628924" y="5951934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 interactive Power BI dashboard to analyze and present LinkedIn job market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680"/>
            <a:ext cx="4763333" cy="765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Problem Statement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41351"/>
            <a:ext cx="13042821" cy="566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Job seekers and recruiters lack clear visibility into market trends, skills, salaries, and competition due to fragmented data.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405068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011929"/>
            <a:ext cx="2977039" cy="44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Fragmented Data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224" y="4712732"/>
            <a:ext cx="3727490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Scattered information makes data-driven decisions challenging.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3405068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51396" y="4011929"/>
            <a:ext cx="2977039" cy="44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No Centralized View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51396" y="4712732"/>
            <a:ext cx="3727490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Difficulty in tracking hiring trends, skill demand, and role growth.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40133" y="3405068"/>
            <a:ext cx="4196358" cy="2972991"/>
          </a:xfrm>
          <a:prstGeom prst="roundRect">
            <a:avLst>
              <a:gd name="adj" fmla="val 32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9874568" y="4011929"/>
            <a:ext cx="3338393" cy="44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Inconsistent Salary Data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74568" y="4712732"/>
            <a:ext cx="3727490" cy="1173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Challenges in comparing salaries across roles, locations, and industries.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743712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IN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lang="en-US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3790" y="2263140"/>
            <a:ext cx="1264789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LinkedIn Job Dataset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Tables: Multiple related tables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Central Fact Table: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Postings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Tables:</a:t>
            </a:r>
          </a:p>
          <a:p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Postings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Job details including title, experience level, salary range, location, job type, and listed date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Company information and location details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Industry classification for each job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Salaries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Salary ranges and compensation types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 Domain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Required skills per job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Job benefits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Counts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Company size indicators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cleaned and transformed using Power Query, and relationships were created to support analytical reporting in Power BI.</a:t>
            </a:r>
          </a:p>
        </p:txBody>
      </p:sp>
    </p:spTree>
    <p:extLst>
      <p:ext uri="{BB962C8B-B14F-4D97-AF65-F5344CB8AC3E}">
        <p14:creationId xmlns:p14="http://schemas.microsoft.com/office/powerpoint/2010/main" val="18841488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4741426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Transformation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959525" y="1664851"/>
            <a:ext cx="30480" cy="5945148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929045" y="2063472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874871" y="1994059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6" name="Shape 4"/>
          <p:cNvSpPr/>
          <p:nvPr/>
        </p:nvSpPr>
        <p:spPr>
          <a:xfrm>
            <a:off x="1636871" y="1664851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870234" y="1898213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Renamed columns, removed duplicates.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929045" y="3342799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9" name="Shape 7"/>
          <p:cNvSpPr/>
          <p:nvPr/>
        </p:nvSpPr>
        <p:spPr>
          <a:xfrm>
            <a:off x="874871" y="3273385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10" name="Shape 8"/>
          <p:cNvSpPr/>
          <p:nvPr/>
        </p:nvSpPr>
        <p:spPr>
          <a:xfrm>
            <a:off x="1636871" y="2944178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870234" y="3177540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Standardized country codes, city names.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29045" y="4622125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874871" y="4552712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14" name="Shape 12"/>
          <p:cNvSpPr/>
          <p:nvPr/>
        </p:nvSpPr>
        <p:spPr>
          <a:xfrm>
            <a:off x="1636871" y="4223504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870234" y="4456867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Filtered irrelevant rows, created curated city lists.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29045" y="5901452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17" name="Shape 15"/>
          <p:cNvSpPr/>
          <p:nvPr/>
        </p:nvSpPr>
        <p:spPr>
          <a:xfrm>
            <a:off x="874871" y="5832038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18" name="Shape 16"/>
          <p:cNvSpPr/>
          <p:nvPr/>
        </p:nvSpPr>
        <p:spPr>
          <a:xfrm>
            <a:off x="1636871" y="5502831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870234" y="5736193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Converted data types, normalized salary values to USD.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929045" y="7180778"/>
            <a:ext cx="677347" cy="30480"/>
          </a:xfrm>
          <a:prstGeom prst="roundRect">
            <a:avLst>
              <a:gd name="adj" fmla="val 311118"/>
            </a:avLst>
          </a:prstGeom>
          <a:solidFill>
            <a:srgbClr val="B2D4E5"/>
          </a:solidFill>
          <a:ln/>
        </p:spPr>
      </p:sp>
      <p:sp>
        <p:nvSpPr>
          <p:cNvPr id="21" name="Shape 19"/>
          <p:cNvSpPr/>
          <p:nvPr/>
        </p:nvSpPr>
        <p:spPr>
          <a:xfrm>
            <a:off x="874871" y="7111365"/>
            <a:ext cx="169307" cy="169307"/>
          </a:xfrm>
          <a:prstGeom prst="roundRect">
            <a:avLst>
              <a:gd name="adj" fmla="val 270042"/>
            </a:avLst>
          </a:prstGeom>
          <a:solidFill>
            <a:srgbClr val="007EBD"/>
          </a:solidFill>
          <a:ln/>
        </p:spPr>
      </p:sp>
      <p:sp>
        <p:nvSpPr>
          <p:cNvPr id="22" name="Shape 20"/>
          <p:cNvSpPr/>
          <p:nvPr/>
        </p:nvSpPr>
        <p:spPr>
          <a:xfrm>
            <a:off x="1636871" y="6782157"/>
            <a:ext cx="12203311" cy="827842"/>
          </a:xfrm>
          <a:prstGeom prst="roundRect">
            <a:avLst>
              <a:gd name="adj" fmla="val 1145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870234" y="7015520"/>
            <a:ext cx="1173658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Cleaned text fields for accuracy and consistency.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4430"/>
            <a:ext cx="5954197" cy="811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Modeling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31412"/>
            <a:ext cx="13042821" cy="70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structured relational data model in Power BI efficiently connects job postings with related dimensions.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910251"/>
            <a:ext cx="4196358" cy="2111454"/>
          </a:xfrm>
          <a:prstGeom prst="roundRect">
            <a:avLst>
              <a:gd name="adj" fmla="val 45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167545"/>
            <a:ext cx="30956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Star Schema Approach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51084" y="467570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Job Postings as the central fact table.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910251"/>
            <a:ext cx="4196358" cy="2111454"/>
          </a:xfrm>
          <a:prstGeom prst="roundRect">
            <a:avLst>
              <a:gd name="adj" fmla="val 45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1675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Aspects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74256" y="467570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Job ID as primary key, one-to-many relationships, separate dimension tables.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40133" y="3910251"/>
            <a:ext cx="4196358" cy="2111454"/>
          </a:xfrm>
          <a:prstGeom prst="roundRect">
            <a:avLst>
              <a:gd name="adj" fmla="val 451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1675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Benefits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97427" y="4539615"/>
            <a:ext cx="3681770" cy="1224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Optimized relationships for accurate aggregation, improved performance, and scalability.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525781"/>
            <a:ext cx="13796010" cy="6926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8690"/>
            <a:ext cx="4763333" cy="702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Technology Stack 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048941" y="2705576"/>
            <a:ext cx="30480" cy="3754041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94548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7055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0347" y="273748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2183011" y="27834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Excel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2183011" y="329160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Initial data inspection, formatting, and handling missing values.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273612" y="434804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93790" y="41081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0347" y="4140041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2183011" y="41859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ETL Process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183011" y="469415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Extracting, transforming, and loading LinkedIn job data into Power BI.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273612" y="575060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55106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0347" y="55425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2183011" y="55885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Power BI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183011" y="6096714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Data modeling, interactive dashboard development, and KPI cards.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558403"/>
            <a:ext cx="4255056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Metrics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36564" y="2483168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5.88K</a:t>
            </a:r>
            <a:endParaRPr lang="en-US" sz="2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58" y="1546027"/>
            <a:ext cx="2249091" cy="22490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29013" y="4048244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Total Job Postings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92942" y="2483168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3.11K</a:t>
            </a:r>
            <a:endParaRPr lang="en-US" sz="2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536" y="1546027"/>
            <a:ext cx="2249091" cy="22490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85391" y="4048244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Unique Companies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749320" y="2483168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$255K</a:t>
            </a:r>
            <a:endParaRPr lang="en-US" sz="29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913" y="1546027"/>
            <a:ext cx="2249091" cy="22490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41769" y="4048244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Average Salary (USD)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4214693" y="5773579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8.35</a:t>
            </a:r>
            <a:endParaRPr lang="en-US" sz="29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287" y="4836438"/>
            <a:ext cx="2249091" cy="22490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807143" y="7338655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Avg. Apps per Job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8571071" y="5773579"/>
            <a:ext cx="1844159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12.6%</a:t>
            </a:r>
            <a:endParaRPr lang="en-US" sz="29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8665" y="4836438"/>
            <a:ext cx="2249091" cy="224909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163520" y="7338655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Remote Jobs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635</Words>
  <Application>Microsoft Office PowerPoint</Application>
  <PresentationFormat>Custom</PresentationFormat>
  <Paragraphs>111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Times New Roman</vt:lpstr>
      <vt:lpstr>Arial</vt:lpstr>
      <vt:lpstr>Inter</vt:lpstr>
      <vt:lpstr>Petrona Bold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12</cp:revision>
  <dcterms:created xsi:type="dcterms:W3CDTF">2026-01-26T06:35:38Z</dcterms:created>
  <dcterms:modified xsi:type="dcterms:W3CDTF">2026-01-26T08:48:32Z</dcterms:modified>
</cp:coreProperties>
</file>